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jpeg" ContentType="image/jpeg"/>
  <Override PartName="/ppt/media/image1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Kliknutím lze upravit styl.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CB28CB3-5114-421C-ABEF-7AAD76EB50F3}" type="datetime">
              <a:rPr b="0" lang="cs-CZ" sz="1200" spc="-1" strike="noStrike">
                <a:solidFill>
                  <a:srgbClr val="8b8b8b"/>
                </a:solidFill>
                <a:latin typeface="Calibri"/>
              </a:rPr>
              <a:t>15. 5. 2020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C06D0E6-69D6-451D-9F09-77E720E3A958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Kliknutím lze upravit styl.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Kliknutím lze upravit styly předlohy textu.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Čtvrtá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Pátá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205F2A3B-04D5-4B3C-80F8-A1062D6EA7E6}" type="datetime">
              <a:rPr b="0" lang="cs-CZ" sz="1200" spc="-1" strike="noStrike">
                <a:solidFill>
                  <a:srgbClr val="8b8b8b"/>
                </a:solidFill>
                <a:latin typeface="Calibri"/>
              </a:rPr>
              <a:t>15. 5. 2020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53FD344-327B-4F5A-97C3-F51D9B53A8B5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Kliknutím lze upravit styl.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Kliknutím lze upravit styly předlohy textu.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Čtvrtá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Pátá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Kliknutím lze upravit styly předlohy textu.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Čtvrtá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Pátá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44B34C77-DCE9-476A-BD6A-06E5F88C3DAD}" type="datetime">
              <a:rPr b="0" lang="cs-CZ" sz="1200" spc="-1" strike="noStrike">
                <a:solidFill>
                  <a:srgbClr val="8b8b8b"/>
                </a:solidFill>
                <a:latin typeface="Calibri"/>
              </a:rPr>
              <a:t>15. 5. 2020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80B0715-0462-4FDB-AA38-035E272C08E7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467640" y="22770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cs-CZ" sz="8800" spc="-1" strike="noStrike">
                <a:solidFill>
                  <a:srgbClr val="1e1c11"/>
                </a:solidFill>
                <a:latin typeface="Calibri"/>
              </a:rPr>
              <a:t>Jaderné reakce</a:t>
            </a:r>
            <a:endParaRPr b="0" lang="cs-CZ" sz="8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cs-CZ" sz="3200" spc="-1" strike="noStrike" u="sng">
                <a:solidFill>
                  <a:srgbClr val="000000"/>
                </a:solidFill>
                <a:uFillTx/>
                <a:latin typeface="Calibri"/>
              </a:rPr>
              <a:t>jaderné reakce: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děj, při kterém se mohou jádra prvků měnit vzájemnými srážkami s jinými jádry, nebo částicemi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dělíme je na: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AutoNum type="arabicParenR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transmutace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AutoNum type="arabicParenR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slučování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AutoNum type="arabicParenR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štěpení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obr. 1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7" name="Picture 2" descr=""/>
          <p:cNvPicPr/>
          <p:nvPr/>
        </p:nvPicPr>
        <p:blipFill>
          <a:blip r:embed="rId1"/>
          <a:stretch/>
        </p:blipFill>
        <p:spPr>
          <a:xfrm>
            <a:off x="3420000" y="2925000"/>
            <a:ext cx="4272480" cy="309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cs-CZ" sz="3200" spc="-1" strike="noStrike" u="sng">
                <a:solidFill>
                  <a:srgbClr val="000000"/>
                </a:solidFill>
                <a:uFillTx/>
                <a:latin typeface="Calibri"/>
              </a:rPr>
              <a:t>transmutace: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reakce, při které ostřelováním původního jádra vznikne jádro s málo odlišným protonovým číslem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961"/>
              </a:spcBef>
            </a:pPr>
            <a:r>
              <a:rPr b="1" lang="cs-CZ" sz="4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cs-CZ" sz="4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cs-CZ" sz="4000" spc="-1" strike="noStrike">
                <a:solidFill>
                  <a:srgbClr val="000000"/>
                </a:solidFill>
                <a:latin typeface="Calibri"/>
              </a:rPr>
              <a:t>+  →  + 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TextShape 3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latin typeface="Calibri"/>
              </a:rPr>
              <a:t> 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cs-CZ" sz="3200" spc="-1" strike="noStrike" u="sng">
                <a:solidFill>
                  <a:srgbClr val="000000"/>
                </a:solidFill>
                <a:uFillTx/>
                <a:latin typeface="Calibri"/>
              </a:rPr>
              <a:t>slučování: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457200" y="1600200"/>
            <a:ext cx="4038120" cy="3988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2 lehká jádra se spojí v jedno a při tom se uvolní velké množství jaderné energie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nutná velmi vysoká teplota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např. termojaderná fúze v jádru Slunce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TextShape 3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obr. 2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4" name="Picture 5" descr=""/>
          <p:cNvPicPr/>
          <p:nvPr/>
        </p:nvPicPr>
        <p:blipFill>
          <a:blip r:embed="rId1"/>
          <a:stretch/>
        </p:blipFill>
        <p:spPr>
          <a:xfrm>
            <a:off x="4788000" y="1484640"/>
            <a:ext cx="3528000" cy="3915720"/>
          </a:xfrm>
          <a:prstGeom prst="rect">
            <a:avLst/>
          </a:prstGeom>
          <a:ln>
            <a:noFill/>
          </a:ln>
        </p:spPr>
      </p:pic>
      <p:sp>
        <p:nvSpPr>
          <p:cNvPr id="135" name="CustomShape 4"/>
          <p:cNvSpPr/>
          <p:nvPr/>
        </p:nvSpPr>
        <p:spPr>
          <a:xfrm>
            <a:off x="683640" y="5574600"/>
            <a:ext cx="41040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+  →  + energie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136" name="CustomShape 5"/>
          <p:cNvSpPr/>
          <p:nvPr/>
        </p:nvSpPr>
        <p:spPr>
          <a:xfrm>
            <a:off x="683640" y="5574600"/>
            <a:ext cx="4104000" cy="552600"/>
          </a:xfrm>
          <a:prstGeom prst="rect">
            <a:avLst/>
          </a:prstGeom>
          <a:blipFill>
            <a:blip r:embed="rId2"/>
            <a:stretch>
              <a:fillRect l="0" t="-4370" r="0" b="-30739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latin typeface="Calibri"/>
              </a:rPr>
              <a:t> </a:t>
            </a:r>
            <a:endParaRPr b="0" lang="cs-CZ" sz="18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cs-CZ" sz="3200" spc="-1" strike="noStrike" u="sng">
                <a:solidFill>
                  <a:srgbClr val="000000"/>
                </a:solidFill>
                <a:uFillTx/>
                <a:latin typeface="Calibri"/>
              </a:rPr>
              <a:t>štěpení: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457200" y="1600200"/>
            <a:ext cx="3898440" cy="2692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z původního těžkého jádra vznikají dvě lehčí jádra (fragmenty) s menšími protonovými čísly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3"/>
          <p:cNvSpPr txBox="1"/>
          <p:nvPr/>
        </p:nvSpPr>
        <p:spPr>
          <a:xfrm>
            <a:off x="5508000" y="1600200"/>
            <a:ext cx="31784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obr. 3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0" name="Picture 3" descr=""/>
          <p:cNvPicPr/>
          <p:nvPr/>
        </p:nvPicPr>
        <p:blipFill>
          <a:blip r:embed="rId1"/>
          <a:stretch/>
        </p:blipFill>
        <p:spPr>
          <a:xfrm>
            <a:off x="5652000" y="620640"/>
            <a:ext cx="2944440" cy="4590720"/>
          </a:xfrm>
          <a:prstGeom prst="rect">
            <a:avLst/>
          </a:prstGeom>
          <a:ln>
            <a:noFill/>
          </a:ln>
        </p:spPr>
      </p:pic>
      <p:sp>
        <p:nvSpPr>
          <p:cNvPr id="141" name="CustomShape 4"/>
          <p:cNvSpPr/>
          <p:nvPr/>
        </p:nvSpPr>
        <p:spPr>
          <a:xfrm>
            <a:off x="575280" y="4930920"/>
            <a:ext cx="5616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+  →  +  + 3 () 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142" name="CustomShape 5"/>
          <p:cNvSpPr/>
          <p:nvPr/>
        </p:nvSpPr>
        <p:spPr>
          <a:xfrm>
            <a:off x="575280" y="4930920"/>
            <a:ext cx="5616360" cy="561240"/>
          </a:xfrm>
          <a:prstGeom prst="rect">
            <a:avLst/>
          </a:prstGeom>
          <a:blipFill>
            <a:blip r:embed="rId2"/>
            <a:stretch>
              <a:fillRect l="0" t="-3218" r="0" b="-30403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latin typeface="Calibri"/>
              </a:rPr>
              <a:t> </a:t>
            </a:r>
            <a:endParaRPr b="0" lang="cs-CZ" sz="18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cs-CZ" sz="3200" spc="-1" strike="noStrike" u="sng">
                <a:solidFill>
                  <a:srgbClr val="000000"/>
                </a:solidFill>
                <a:uFillTx/>
                <a:latin typeface="Calibri"/>
              </a:rPr>
              <a:t>štěpení uranu: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457200" y="1268640"/>
            <a:ext cx="4038120" cy="5328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= reakce, při které se jádro nuklidu uranu dělí na 2 nová jádra a uvolní se obrovské množství energie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TextShape 3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obr. 4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6" name="Picture 5" descr=""/>
          <p:cNvPicPr/>
          <p:nvPr/>
        </p:nvPicPr>
        <p:blipFill>
          <a:blip r:embed="rId1"/>
          <a:stretch/>
        </p:blipFill>
        <p:spPr>
          <a:xfrm>
            <a:off x="4781520" y="1484640"/>
            <a:ext cx="3737160" cy="3499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457200" y="274680"/>
            <a:ext cx="8229240" cy="705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cs-CZ" sz="3200" spc="-1" strike="noStrike" u="sng">
                <a:solidFill>
                  <a:srgbClr val="000000"/>
                </a:solidFill>
                <a:uFillTx/>
                <a:latin typeface="Calibri"/>
              </a:rPr>
              <a:t>využití jaderných reakcí: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CustomShape 3"/>
          <p:cNvSpPr/>
          <p:nvPr/>
        </p:nvSpPr>
        <p:spPr>
          <a:xfrm>
            <a:off x="5436000" y="1352880"/>
            <a:ext cx="3096000" cy="52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4"/>
          <p:cNvSpPr/>
          <p:nvPr/>
        </p:nvSpPr>
        <p:spPr>
          <a:xfrm>
            <a:off x="566280" y="955800"/>
            <a:ext cx="42480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neřízená reakce - zbraně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151" name="Picture 3" descr=""/>
          <p:cNvPicPr/>
          <p:nvPr/>
        </p:nvPicPr>
        <p:blipFill>
          <a:blip r:embed="rId1"/>
          <a:stretch/>
        </p:blipFill>
        <p:spPr>
          <a:xfrm>
            <a:off x="5166000" y="201960"/>
            <a:ext cx="2664000" cy="2261160"/>
          </a:xfrm>
          <a:prstGeom prst="rect">
            <a:avLst/>
          </a:prstGeom>
          <a:ln>
            <a:noFill/>
          </a:ln>
        </p:spPr>
      </p:pic>
      <p:sp>
        <p:nvSpPr>
          <p:cNvPr id="152" name="CustomShape 5"/>
          <p:cNvSpPr/>
          <p:nvPr/>
        </p:nvSpPr>
        <p:spPr>
          <a:xfrm>
            <a:off x="579240" y="1479240"/>
            <a:ext cx="42480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řízená reakce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153" name="CustomShape 6"/>
          <p:cNvSpPr/>
          <p:nvPr/>
        </p:nvSpPr>
        <p:spPr>
          <a:xfrm>
            <a:off x="1027800" y="1966680"/>
            <a:ext cx="32400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jaderné elektrárny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154" name="Picture 4" descr=""/>
          <p:cNvPicPr/>
          <p:nvPr/>
        </p:nvPicPr>
        <p:blipFill>
          <a:blip r:embed="rId2"/>
          <a:stretch/>
        </p:blipFill>
        <p:spPr>
          <a:xfrm>
            <a:off x="5532840" y="2495520"/>
            <a:ext cx="2902680" cy="2176920"/>
          </a:xfrm>
          <a:prstGeom prst="rect">
            <a:avLst/>
          </a:prstGeom>
          <a:ln>
            <a:noFill/>
          </a:ln>
        </p:spPr>
      </p:pic>
      <p:sp>
        <p:nvSpPr>
          <p:cNvPr id="155" name="CustomShape 7"/>
          <p:cNvSpPr/>
          <p:nvPr/>
        </p:nvSpPr>
        <p:spPr>
          <a:xfrm>
            <a:off x="1043640" y="2435040"/>
            <a:ext cx="43920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ponorky na jaderný pohon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156" name="Picture 5" descr=""/>
          <p:cNvPicPr/>
          <p:nvPr/>
        </p:nvPicPr>
        <p:blipFill>
          <a:blip r:embed="rId3"/>
          <a:stretch/>
        </p:blipFill>
        <p:spPr>
          <a:xfrm>
            <a:off x="4417560" y="4672800"/>
            <a:ext cx="3276360" cy="2096640"/>
          </a:xfrm>
          <a:prstGeom prst="rect">
            <a:avLst/>
          </a:prstGeom>
          <a:ln>
            <a:noFill/>
          </a:ln>
        </p:spPr>
      </p:pic>
      <p:sp>
        <p:nvSpPr>
          <p:cNvPr id="157" name="CustomShape 8"/>
          <p:cNvSpPr/>
          <p:nvPr/>
        </p:nvSpPr>
        <p:spPr>
          <a:xfrm>
            <a:off x="566280" y="2958120"/>
            <a:ext cx="42480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lékařství - radionuklidy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158" name="Picture 6" descr=""/>
          <p:cNvPicPr/>
          <p:nvPr/>
        </p:nvPicPr>
        <p:blipFill>
          <a:blip r:embed="rId4"/>
          <a:stretch/>
        </p:blipFill>
        <p:spPr>
          <a:xfrm>
            <a:off x="1182960" y="3584160"/>
            <a:ext cx="2070720" cy="2761200"/>
          </a:xfrm>
          <a:prstGeom prst="rect">
            <a:avLst/>
          </a:prstGeom>
          <a:ln>
            <a:noFill/>
          </a:ln>
        </p:spPr>
      </p:pic>
      <p:sp>
        <p:nvSpPr>
          <p:cNvPr id="159" name="CustomShape 9"/>
          <p:cNvSpPr/>
          <p:nvPr/>
        </p:nvSpPr>
        <p:spPr>
          <a:xfrm>
            <a:off x="7956360" y="2034720"/>
            <a:ext cx="8636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obr. 5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160" name="CustomShape 10"/>
          <p:cNvSpPr/>
          <p:nvPr/>
        </p:nvSpPr>
        <p:spPr>
          <a:xfrm>
            <a:off x="4644000" y="4270680"/>
            <a:ext cx="8881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obr. 6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161" name="CustomShape 11"/>
          <p:cNvSpPr/>
          <p:nvPr/>
        </p:nvSpPr>
        <p:spPr>
          <a:xfrm>
            <a:off x="7830360" y="6309360"/>
            <a:ext cx="9896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obr. 7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162" name="CustomShape 12"/>
          <p:cNvSpPr/>
          <p:nvPr/>
        </p:nvSpPr>
        <p:spPr>
          <a:xfrm>
            <a:off x="3333960" y="5932440"/>
            <a:ext cx="8856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obr. 8</a:t>
            </a:r>
            <a:endParaRPr b="0" lang="cs-CZ" sz="20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52">
                                            <p:txEl>
                                              <p:p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52">
                                            <p:txEl>
                                              <p:p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4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5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6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Application>LibreOffice/5.4.4.2$Windows_X86_64 LibreOffice_project/2524958677847fb3bb44820e40380acbe820f960</Application>
  <Words>200</Words>
  <Paragraphs>68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2012-10-04T17:02:39Z</dcterms:created>
  <dc:creator>uživatel</dc:creator>
  <dc:description/>
  <dc:language>cs-CZ</dc:language>
  <cp:lastModifiedBy>Jana Laštovičková</cp:lastModifiedBy>
  <dcterms:modified xsi:type="dcterms:W3CDTF">2020-05-06T06:34:34Z</dcterms:modified>
  <cp:revision>44</cp:revision>
  <dc:subject/>
  <dc:title>Prezentace aplikace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Předvádění na obrazovce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